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3"/>
  </p:notesMasterIdLst>
  <p:sldIdLst>
    <p:sldId id="256" r:id="rId6"/>
    <p:sldId id="258" r:id="rId7"/>
    <p:sldId id="259" r:id="rId8"/>
    <p:sldId id="264" r:id="rId9"/>
    <p:sldId id="260" r:id="rId10"/>
    <p:sldId id="261" r:id="rId11"/>
    <p:sldId id="262" r:id="rId12"/>
  </p:sldIdLst>
  <p:sldSz cx="12192000" cy="6858000"/>
  <p:notesSz cx="6858000" cy="9144000"/>
  <p:embeddedFontLst>
    <p:embeddedFont>
      <p:font typeface="Golos Text" panose="020B0503020202020204" pitchFamily="3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olos Text DemiBold" panose="020B0703020202020204" pitchFamily="34" charset="0"/>
      <p:bold r:id="rId20"/>
    </p:embeddedFont>
    <p:embeddedFont>
      <p:font typeface="Golos Text Medium" panose="020B0603020202020204" pitchFamily="34" charset="0"/>
      <p:regular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459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824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  <p15:guide id="8" orient="horz" pos="867" userDrawn="1">
          <p15:clr>
            <a:srgbClr val="A4A3A4"/>
          </p15:clr>
        </p15:guide>
        <p15:guide id="9" pos="42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00"/>
    <a:srgbClr val="7154C6"/>
    <a:srgbClr val="E6E6E6"/>
    <a:srgbClr val="463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3974"/>
        <p:guide pos="347"/>
        <p:guide orient="horz" pos="459"/>
        <p:guide pos="7333"/>
        <p:guide pos="3840"/>
        <p:guide pos="824"/>
        <p:guide orient="horz" pos="2160"/>
        <p:guide orient="horz" pos="867"/>
        <p:guide pos="4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Название</a:t>
            </a:r>
          </a:p>
        </c:rich>
      </c:tx>
      <c:layout>
        <c:manualLayout>
          <c:xMode val="edge"/>
          <c:yMode val="edge"/>
          <c:x val="0.39085890536688878"/>
          <c:y val="8.423811927454397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7E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98-4F18-BEDE-9C705675C196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FA-4179-B211-405BE7807D3D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AFA-4179-B211-405BE7807D3D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AFA-4179-B211-405BE7807D3D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98-4F18-BEDE-9C705675C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Golos Text" panose="020B0503020202020204" pitchFamily="34" charset="-52"/>
                <a:ea typeface="+mn-ea"/>
                <a:cs typeface="Golos Text" panose="020B0503020202020204" pitchFamily="34" charset="-52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Golos Text" panose="020B0503020202020204" pitchFamily="34" charset="-52"/>
                <a:ea typeface="+mn-ea"/>
                <a:cs typeface="Golos Text" panose="020B0503020202020204" pitchFamily="34" charset="-52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Golos Text" panose="020B0503020202020204" pitchFamily="34" charset="-52"/>
                <a:ea typeface="+mn-ea"/>
                <a:cs typeface="Golos Text" panose="020B0503020202020204" pitchFamily="34" charset="-52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Golos Text" panose="020B0503020202020204" pitchFamily="34" charset="-52"/>
                <a:ea typeface="+mn-ea"/>
                <a:cs typeface="Golos Text" panose="020B0503020202020204" pitchFamily="34" charset="-52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los Text" panose="020B0503020202020204" pitchFamily="34" charset="-52"/>
              <a:ea typeface="+mn-ea"/>
              <a:cs typeface="Golos Text" panose="020B0503020202020204" pitchFamily="34" charset="-52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Название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7E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8F3-4EF2-A528-340DD7C14285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43-4B4E-AC64-0C9AE1F14BEA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C43-4B4E-AC64-0C9AE1F14BEA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C43-4B4E-AC64-0C9AE1F14BEA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98-4F18-BEDE-9C705675C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Golos Text" panose="020B0503020202020204" pitchFamily="34" charset="-52"/>
                <a:ea typeface="+mn-ea"/>
                <a:cs typeface="Golos Text" panose="020B0503020202020204" pitchFamily="34" charset="-52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Golos Text" panose="020B0503020202020204" pitchFamily="34" charset="-52"/>
                <a:ea typeface="+mn-ea"/>
                <a:cs typeface="Golos Text" panose="020B0503020202020204" pitchFamily="34" charset="-52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Golos Text" panose="020B0503020202020204" pitchFamily="34" charset="-52"/>
                <a:ea typeface="+mn-ea"/>
                <a:cs typeface="Golos Text" panose="020B0503020202020204" pitchFamily="34" charset="-52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Golos Text" panose="020B0503020202020204" pitchFamily="34" charset="-52"/>
                <a:ea typeface="+mn-ea"/>
                <a:cs typeface="Golos Text" panose="020B0503020202020204" pitchFamily="34" charset="-52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los Text" panose="020B0503020202020204" pitchFamily="34" charset="-52"/>
              <a:ea typeface="+mn-ea"/>
              <a:cs typeface="Golos Text" panose="020B0503020202020204" pitchFamily="34" charset="-52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28893340283857388"/>
          <c:y val="1.92424242424242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Golos Text DemiBold" panose="020B0703020202020204" pitchFamily="34" charset="0"/>
              <a:ea typeface="Golos Text DemiBold" panose="020B0703020202020204" pitchFamily="34" charset="0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61-41AB-A9E8-70B4C87513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61-41AB-A9E8-70B4C87513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61-41AB-A9E8-70B4C8751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647216"/>
        <c:axId val="143640160"/>
      </c:barChart>
      <c:catAx>
        <c:axId val="14364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+mn-cs"/>
              </a:defRPr>
            </a:pPr>
            <a:endParaRPr lang="ru-RU"/>
          </a:p>
        </c:txPr>
        <c:crossAx val="143640160"/>
        <c:crosses val="autoZero"/>
        <c:auto val="1"/>
        <c:lblAlgn val="ctr"/>
        <c:lblOffset val="100"/>
        <c:noMultiLvlLbl val="0"/>
      </c:catAx>
      <c:valAx>
        <c:axId val="14364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+mn-cs"/>
              </a:defRPr>
            </a:pPr>
            <a:endParaRPr lang="ru-RU"/>
          </a:p>
        </c:txPr>
        <c:crossAx val="14364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Golos Text" panose="020B0503020202020204" pitchFamily="34" charset="0"/>
          <a:ea typeface="Golos Text" panose="020B0503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B8983-7A29-41A3-95D0-47FC23D6AE72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9C8F0-A855-425F-9B68-94EAD3EF2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55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80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3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4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4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42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6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02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9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01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D65A8-702F-4595-BC66-FD7CE2FC536B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43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405" y="2123440"/>
            <a:ext cx="9997440" cy="863600"/>
          </a:xfrm>
        </p:spPr>
        <p:txBody>
          <a:bodyPr>
            <a:normAutofit/>
          </a:bodyPr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54938" y="5192914"/>
            <a:ext cx="3886200" cy="1115811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Имя Фамилия,</a:t>
            </a:r>
            <a:br>
              <a:rPr lang="ru-RU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</a:br>
            <a:r>
              <a:rPr lang="ru-RU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должность,</a:t>
            </a:r>
            <a:br>
              <a:rPr lang="ru-RU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</a:br>
            <a:r>
              <a:rPr lang="ru-RU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9159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E319097F-1221-C72A-8F13-ED4D1F04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2</a:t>
            </a:fld>
            <a:endParaRPr lang="ru-RU" sz="2400">
              <a:solidFill>
                <a:schemeClr val="tx1">
                  <a:lumMod val="75000"/>
                  <a:lumOff val="2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08100" y="728346"/>
            <a:ext cx="3902075" cy="427037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latin typeface="Golos Text DemiBold" panose="020B0703020202020204" pitchFamily="34" charset="-52"/>
                <a:cs typeface="Golos Text DemiBold" panose="020B0703020202020204" pitchFamily="34" charset="-52"/>
              </a:rPr>
              <a:t>Текстовый слайд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50863" y="728663"/>
            <a:ext cx="757237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1.1</a:t>
            </a:r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166056-2E2C-E217-1659-ACA61DB46ABC}"/>
              </a:ext>
            </a:extLst>
          </p:cNvPr>
          <p:cNvSpPr txBox="1"/>
          <p:nvPr/>
        </p:nvSpPr>
        <p:spPr>
          <a:xfrm>
            <a:off x="550864" y="1376363"/>
            <a:ext cx="11090274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ru-RU" sz="2400" dirty="0">
                <a:effectLst/>
                <a:latin typeface="Golos Text" panose="020B0503020202020204" pitchFamily="34" charset="-52"/>
                <a:cs typeface="Golos Text" panose="020B0503020202020204" pitchFamily="34" charset="-52"/>
              </a:rPr>
              <a:t>Пермский педагогический обеспечивает квалифицированные педагогические кадры для системы образования, готовит учителей будущего поколения России. Университет с богатой историей, ПГГПУ обращён в завтрашний день. Этому способствуют серьёзная научная база и достижения исследователей в области педагогики, естественнонаучном и гуманитарных направлениях.</a:t>
            </a:r>
            <a:endParaRPr lang="ru-RU" sz="2400" dirty="0"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pPr algn="l">
              <a:spcBef>
                <a:spcPts val="600"/>
              </a:spcBef>
            </a:pPr>
            <a:r>
              <a:rPr lang="ru-RU" sz="2400" dirty="0">
                <a:effectLst/>
                <a:latin typeface="Golos Text" panose="020B0503020202020204" pitchFamily="34" charset="-52"/>
                <a:cs typeface="Golos Text" panose="020B0503020202020204" pitchFamily="34" charset="-52"/>
              </a:rPr>
              <a:t>Две примыкающие друг к другу «п» символизируют сплоченность педагогического сообщества, многогранность университетской жизни  и одновременно открытость к внешним и внутренним вызовам. Цвет нижнего элемента отражает строгость, присущую профессии педагога, а верхнего – лёгкость и готовность к открытиям.</a:t>
            </a:r>
            <a:endParaRPr lang="ru-RU" sz="2400" dirty="0"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02340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1" y="5450545"/>
            <a:ext cx="4718226" cy="6944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3739" y="1376363"/>
            <a:ext cx="4087399" cy="40771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7E0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8EFCA11E-EADE-55E1-D447-ED1209D3A49B}"/>
              </a:ext>
            </a:extLst>
          </p:cNvPr>
          <p:cNvSpPr txBox="1">
            <a:spLocks/>
          </p:cNvSpPr>
          <p:nvPr/>
        </p:nvSpPr>
        <p:spPr>
          <a:xfrm>
            <a:off x="1308100" y="733289"/>
            <a:ext cx="5701748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Golos Text DemiBold" panose="020B0703020202020204" pitchFamily="34" charset="-52"/>
                <a:cs typeface="Golos Text DemiBold" panose="020B0703020202020204" pitchFamily="34" charset="-52"/>
              </a:rPr>
              <a:t>Слайд с текстом и вложением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DA574126-8E3D-A9CD-7593-2937C854EA1B}"/>
              </a:ext>
            </a:extLst>
          </p:cNvPr>
          <p:cNvSpPr txBox="1">
            <a:spLocks/>
          </p:cNvSpPr>
          <p:nvPr/>
        </p:nvSpPr>
        <p:spPr>
          <a:xfrm>
            <a:off x="550863" y="728663"/>
            <a:ext cx="757237" cy="4313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1.</a:t>
            </a:r>
            <a:r>
              <a:rPr lang="ru-RU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2</a:t>
            </a:r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99C521C-FF16-1B97-7983-D83A44088E87}"/>
              </a:ext>
            </a:extLst>
          </p:cNvPr>
          <p:cNvSpPr txBox="1"/>
          <p:nvPr/>
        </p:nvSpPr>
        <p:spPr>
          <a:xfrm>
            <a:off x="550862" y="1394519"/>
            <a:ext cx="6265863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ru-RU" sz="1800" dirty="0">
                <a:effectLst/>
                <a:latin typeface="Golos Text" panose="020B0503020202020204" pitchFamily="34" charset="-52"/>
                <a:cs typeface="Golos Text" panose="020B0503020202020204" pitchFamily="34" charset="-52"/>
              </a:rPr>
              <a:t>Пермский педагогический обеспечивает квалифицированные педагогические кадры</a:t>
            </a:r>
            <a:br>
              <a:rPr lang="ru-RU" sz="1800" dirty="0">
                <a:effectLst/>
                <a:latin typeface="Golos Text" panose="020B0503020202020204" pitchFamily="34" charset="-52"/>
                <a:cs typeface="Golos Text" panose="020B0503020202020204" pitchFamily="34" charset="-52"/>
              </a:rPr>
            </a:br>
            <a:r>
              <a:rPr lang="ru-RU" sz="1800" dirty="0">
                <a:effectLst/>
                <a:latin typeface="Golos Text" panose="020B0503020202020204" pitchFamily="34" charset="-52"/>
                <a:cs typeface="Golos Text" panose="020B0503020202020204" pitchFamily="34" charset="-52"/>
              </a:rPr>
              <a:t>для системы образования, готовит учителей будущего поколения России. Университет с богатой историей, ПГГПУ обращён в завтрашний день.</a:t>
            </a:r>
            <a:br>
              <a:rPr lang="ru-RU" sz="1800" dirty="0">
                <a:effectLst/>
                <a:latin typeface="Golos Text" panose="020B0503020202020204" pitchFamily="34" charset="-52"/>
                <a:cs typeface="Golos Text" panose="020B0503020202020204" pitchFamily="34" charset="-52"/>
              </a:rPr>
            </a:br>
            <a:r>
              <a:rPr lang="ru-RU" sz="1800" dirty="0">
                <a:effectLst/>
                <a:latin typeface="Golos Text" panose="020B0503020202020204" pitchFamily="34" charset="-52"/>
                <a:cs typeface="Golos Text" panose="020B0503020202020204" pitchFamily="34" charset="-52"/>
              </a:rPr>
              <a:t>Этому способствуют серьёзная научная база</a:t>
            </a:r>
            <a:br>
              <a:rPr lang="ru-RU" sz="1800" dirty="0">
                <a:effectLst/>
                <a:latin typeface="Golos Text" panose="020B0503020202020204" pitchFamily="34" charset="-52"/>
                <a:cs typeface="Golos Text" panose="020B0503020202020204" pitchFamily="34" charset="-52"/>
              </a:rPr>
            </a:br>
            <a:r>
              <a:rPr lang="ru-RU" sz="1800" dirty="0">
                <a:effectLst/>
                <a:latin typeface="Golos Text" panose="020B0503020202020204" pitchFamily="34" charset="-52"/>
                <a:cs typeface="Golos Text" panose="020B0503020202020204" pitchFamily="34" charset="-52"/>
              </a:rPr>
              <a:t>и достижения исследователей в области педагогики, естественнонаучном и гуманитарных направлениях.</a:t>
            </a:r>
            <a:endParaRPr lang="ru-RU" sz="1800" dirty="0">
              <a:latin typeface="Golos Text" panose="020B0503020202020204" pitchFamily="34" charset="-52"/>
              <a:cs typeface="Golos Text" panose="020B0503020202020204" pitchFamily="34" charset="-52"/>
            </a:endParaRPr>
          </a:p>
          <a:p>
            <a:pPr algn="l">
              <a:spcBef>
                <a:spcPts val="600"/>
              </a:spcBef>
            </a:pPr>
            <a:r>
              <a:rPr lang="ru-RU" sz="1800" dirty="0">
                <a:effectLst/>
                <a:latin typeface="Golos Text" panose="020B0503020202020204" pitchFamily="34" charset="-52"/>
                <a:cs typeface="Golos Text" panose="020B0503020202020204" pitchFamily="34" charset="-52"/>
              </a:rPr>
              <a:t>Две примыкающие друг к другу «п» символизируют сплоченность педагогического сообщества, многогранность университетской жизни</a:t>
            </a:r>
            <a:br>
              <a:rPr lang="ru-RU" sz="1800" dirty="0">
                <a:effectLst/>
                <a:latin typeface="Golos Text" panose="020B0503020202020204" pitchFamily="34" charset="-52"/>
                <a:cs typeface="Golos Text" panose="020B0503020202020204" pitchFamily="34" charset="-52"/>
              </a:rPr>
            </a:br>
            <a:r>
              <a:rPr lang="ru-RU" sz="1800" dirty="0">
                <a:effectLst/>
                <a:latin typeface="Golos Text" panose="020B0503020202020204" pitchFamily="34" charset="-52"/>
                <a:cs typeface="Golos Text" panose="020B0503020202020204" pitchFamily="34" charset="-52"/>
              </a:rPr>
              <a:t>и одновременно открытость к внешним</a:t>
            </a:r>
            <a:br>
              <a:rPr lang="ru-RU" sz="1800" dirty="0">
                <a:effectLst/>
                <a:latin typeface="Golos Text" panose="020B0503020202020204" pitchFamily="34" charset="-52"/>
                <a:cs typeface="Golos Text" panose="020B0503020202020204" pitchFamily="34" charset="-52"/>
              </a:rPr>
            </a:br>
            <a:r>
              <a:rPr lang="ru-RU" sz="1800" dirty="0">
                <a:effectLst/>
                <a:latin typeface="Golos Text" panose="020B0503020202020204" pitchFamily="34" charset="-52"/>
                <a:cs typeface="Golos Text" panose="020B0503020202020204" pitchFamily="34" charset="-52"/>
              </a:rPr>
              <a:t>и внутренним вызовам. Цвет нижнего элемента отражает строгость, присущую профессии педагога,</a:t>
            </a:r>
            <a:br>
              <a:rPr lang="ru-RU" sz="1800" dirty="0">
                <a:effectLst/>
                <a:latin typeface="Golos Text" panose="020B0503020202020204" pitchFamily="34" charset="-52"/>
                <a:cs typeface="Golos Text" panose="020B0503020202020204" pitchFamily="34" charset="-52"/>
              </a:rPr>
            </a:br>
            <a:r>
              <a:rPr lang="ru-RU" sz="1800" dirty="0">
                <a:effectLst/>
                <a:latin typeface="Golos Text" panose="020B0503020202020204" pitchFamily="34" charset="-52"/>
                <a:cs typeface="Golos Text" panose="020B0503020202020204" pitchFamily="34" charset="-52"/>
              </a:rPr>
              <a:t>а верхнего – лёгкость и готовность к открытиям.</a:t>
            </a:r>
            <a:endParaRPr lang="ru-RU" sz="1800" dirty="0"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sp>
        <p:nvSpPr>
          <p:cNvPr id="14" name="Номер слайда 9">
            <a:extLst>
              <a:ext uri="{FF2B5EF4-FFF2-40B4-BE49-F238E27FC236}">
                <a16:creationId xmlns:a16="http://schemas.microsoft.com/office/drawing/2014/main" xmlns="" id="{2D926CA8-4C87-2564-61CB-F1D0BDC1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7960" y="6308725"/>
            <a:ext cx="1293178" cy="366395"/>
          </a:xfrm>
        </p:spPr>
        <p:txBody>
          <a:bodyPr/>
          <a:lstStyle/>
          <a:p>
            <a:fld id="{9263D04A-7E89-402A-874E-77D553104BF5}" type="slidenum">
              <a:rPr lang="ru-RU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3</a:t>
            </a:fld>
            <a:endParaRPr lang="ru-RU" sz="2400">
              <a:solidFill>
                <a:schemeClr val="tx1">
                  <a:lumMod val="75000"/>
                  <a:lumOff val="2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1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862" y="2365634"/>
            <a:ext cx="3420000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8EFCA11E-EADE-55E1-D447-ED1209D3A49B}"/>
              </a:ext>
            </a:extLst>
          </p:cNvPr>
          <p:cNvSpPr txBox="1">
            <a:spLocks/>
          </p:cNvSpPr>
          <p:nvPr/>
        </p:nvSpPr>
        <p:spPr>
          <a:xfrm>
            <a:off x="1308100" y="733289"/>
            <a:ext cx="5701748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Golos Text DemiBold" panose="020B0703020202020204" pitchFamily="34" charset="-52"/>
                <a:cs typeface="Golos Text DemiBold" panose="020B0703020202020204" pitchFamily="34" charset="-52"/>
              </a:rPr>
              <a:t>Слайд с карточками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DA574126-8E3D-A9CD-7593-2937C854EA1B}"/>
              </a:ext>
            </a:extLst>
          </p:cNvPr>
          <p:cNvSpPr txBox="1">
            <a:spLocks/>
          </p:cNvSpPr>
          <p:nvPr/>
        </p:nvSpPr>
        <p:spPr>
          <a:xfrm>
            <a:off x="550863" y="733289"/>
            <a:ext cx="757237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1.</a:t>
            </a:r>
            <a:r>
              <a:rPr lang="ru-RU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3</a:t>
            </a:r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14" name="Номер слайда 9">
            <a:extLst>
              <a:ext uri="{FF2B5EF4-FFF2-40B4-BE49-F238E27FC236}">
                <a16:creationId xmlns:a16="http://schemas.microsoft.com/office/drawing/2014/main" xmlns="" id="{2D926CA8-4C87-2564-61CB-F1D0BDC1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7960" y="6308725"/>
            <a:ext cx="1293178" cy="366395"/>
          </a:xfrm>
        </p:spPr>
        <p:txBody>
          <a:bodyPr/>
          <a:lstStyle/>
          <a:p>
            <a:fld id="{9263D04A-7E89-402A-874E-77D553104BF5}" type="slidenum">
              <a:rPr lang="ru-RU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4</a:t>
            </a:fld>
            <a:endParaRPr lang="ru-RU" sz="2400">
              <a:solidFill>
                <a:schemeClr val="tx1">
                  <a:lumMod val="75000"/>
                  <a:lumOff val="2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874B61-9408-26AA-B593-F06C02572BCD}"/>
              </a:ext>
            </a:extLst>
          </p:cNvPr>
          <p:cNvSpPr txBox="1"/>
          <p:nvPr/>
        </p:nvSpPr>
        <p:spPr>
          <a:xfrm>
            <a:off x="550862" y="1376363"/>
            <a:ext cx="11090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olos Text" panose="020B0503020202020204" pitchFamily="34" charset="0"/>
                <a:ea typeface="Golos Text" panose="020B0503020202020204" pitchFamily="34" charset="0"/>
              </a:rPr>
              <a:t>Поясняющий текст. Поясняющий текст. Поясняющий текст. Поясняющий текст. Поясняющий текст. Поясняющий текст. Поясняющий текст. Поясняющий текст. Поясняющий текст.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B14C76D0-D0B8-F123-C2AF-B351B49293B7}"/>
              </a:ext>
            </a:extLst>
          </p:cNvPr>
          <p:cNvCxnSpPr/>
          <p:nvPr/>
        </p:nvCxnSpPr>
        <p:spPr>
          <a:xfrm>
            <a:off x="929481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57C48DF-37C5-8AB0-5C3F-BFCAF4BEC2F6}"/>
              </a:ext>
            </a:extLst>
          </p:cNvPr>
          <p:cNvSpPr/>
          <p:nvPr/>
        </p:nvSpPr>
        <p:spPr>
          <a:xfrm>
            <a:off x="8221137" y="2365634"/>
            <a:ext cx="3420000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B22AACF-971E-2174-3A67-C187F4FA799C}"/>
              </a:ext>
            </a:extLst>
          </p:cNvPr>
          <p:cNvCxnSpPr/>
          <p:nvPr/>
        </p:nvCxnSpPr>
        <p:spPr>
          <a:xfrm>
            <a:off x="8599756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98F5C91-1544-5FCD-BE84-7290A032215B}"/>
              </a:ext>
            </a:extLst>
          </p:cNvPr>
          <p:cNvSpPr/>
          <p:nvPr/>
        </p:nvSpPr>
        <p:spPr>
          <a:xfrm>
            <a:off x="4349481" y="2365634"/>
            <a:ext cx="3420000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D5F09AE3-E4B4-605A-5E46-6413B29DD76F}"/>
              </a:ext>
            </a:extLst>
          </p:cNvPr>
          <p:cNvCxnSpPr/>
          <p:nvPr/>
        </p:nvCxnSpPr>
        <p:spPr>
          <a:xfrm>
            <a:off x="4728100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8A73CD4-9CA9-9424-7436-363A4218B8EB}"/>
              </a:ext>
            </a:extLst>
          </p:cNvPr>
          <p:cNvSpPr txBox="1"/>
          <p:nvPr/>
        </p:nvSpPr>
        <p:spPr>
          <a:xfrm>
            <a:off x="830090" y="2647035"/>
            <a:ext cx="221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olos Text Medium" panose="020B0603020202020204" pitchFamily="34" charset="0"/>
                <a:ea typeface="Golos Text Medium" panose="020B0603020202020204" pitchFamily="34" charset="0"/>
              </a:rPr>
              <a:t>Заголовок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300727D-3F23-F78B-A2EA-B561EF7E72D0}"/>
              </a:ext>
            </a:extLst>
          </p:cNvPr>
          <p:cNvSpPr txBox="1"/>
          <p:nvPr/>
        </p:nvSpPr>
        <p:spPr>
          <a:xfrm>
            <a:off x="4605441" y="2647035"/>
            <a:ext cx="221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olos Text Medium" panose="020B0603020202020204" pitchFamily="34" charset="0"/>
                <a:ea typeface="Golos Text Medium" panose="020B0603020202020204" pitchFamily="34" charset="0"/>
              </a:rPr>
              <a:t>Заголовок </a:t>
            </a:r>
            <a:r>
              <a:rPr lang="en-US" dirty="0">
                <a:latin typeface="Golos Text Medium" panose="020B0603020202020204" pitchFamily="34" charset="0"/>
                <a:ea typeface="Golos Text Medium" panose="020B0603020202020204" pitchFamily="34" charset="0"/>
              </a:rPr>
              <a:t>2</a:t>
            </a:r>
            <a:endParaRPr lang="ru-RU" dirty="0">
              <a:latin typeface="Golos Text Medium" panose="020B0603020202020204" pitchFamily="34" charset="0"/>
              <a:ea typeface="Golos Text Medium" panose="020B0603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C9F6AD1-7808-CC7B-BEE2-4B2E4F085DB7}"/>
              </a:ext>
            </a:extLst>
          </p:cNvPr>
          <p:cNvSpPr txBox="1"/>
          <p:nvPr/>
        </p:nvSpPr>
        <p:spPr>
          <a:xfrm>
            <a:off x="8494954" y="2647035"/>
            <a:ext cx="221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olos Text Medium" panose="020B0603020202020204" pitchFamily="34" charset="0"/>
                <a:ea typeface="Golos Text Medium" panose="020B0603020202020204" pitchFamily="34" charset="0"/>
              </a:rPr>
              <a:t>Заголовок </a:t>
            </a:r>
            <a:r>
              <a:rPr lang="en-US" dirty="0">
                <a:latin typeface="Golos Text Medium" panose="020B0603020202020204" pitchFamily="34" charset="0"/>
                <a:ea typeface="Golos Text Medium" panose="020B0603020202020204" pitchFamily="34" charset="0"/>
              </a:rPr>
              <a:t>3</a:t>
            </a:r>
            <a:endParaRPr lang="ru-RU" dirty="0">
              <a:latin typeface="Golos Text Medium" panose="020B0603020202020204" pitchFamily="34" charset="0"/>
              <a:ea typeface="Golos Text Medium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61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715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7E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50863" y="2598737"/>
            <a:ext cx="4965700" cy="1660525"/>
          </a:xfrm>
        </p:spPr>
        <p:txBody>
          <a:bodyPr>
            <a:normAutofit lnSpcReduction="10000"/>
          </a:bodyPr>
          <a:lstStyle/>
          <a:p>
            <a:pPr marL="342900" indent="-342900" algn="just">
              <a:lnSpc>
                <a:spcPct val="110000"/>
              </a:lnSpc>
              <a:buAutoNum type="arabicPeriod"/>
            </a:pPr>
            <a:r>
              <a:rPr lang="ru-RU" sz="1800" dirty="0">
                <a:latin typeface="Golos Text" panose="020B0503020202020204" pitchFamily="34" charset="-52"/>
                <a:cs typeface="Golos Text" panose="020B0503020202020204" pitchFamily="34" charset="-52"/>
              </a:rPr>
              <a:t>Пункт</a:t>
            </a:r>
          </a:p>
          <a:p>
            <a:pPr marL="342900" indent="-342900" algn="just">
              <a:lnSpc>
                <a:spcPct val="110000"/>
              </a:lnSpc>
              <a:buAutoNum type="arabicPeriod"/>
            </a:pPr>
            <a:r>
              <a:rPr lang="ru-RU" sz="1800" dirty="0">
                <a:latin typeface="Golos Text" panose="020B0503020202020204" pitchFamily="34" charset="-52"/>
                <a:cs typeface="Golos Text" panose="020B0503020202020204" pitchFamily="34" charset="-52"/>
              </a:rPr>
              <a:t>Пункт</a:t>
            </a:r>
          </a:p>
          <a:p>
            <a:pPr marL="342900" indent="-342900" algn="just">
              <a:lnSpc>
                <a:spcPct val="110000"/>
              </a:lnSpc>
              <a:buAutoNum type="arabicPeriod"/>
            </a:pPr>
            <a:r>
              <a:rPr lang="ru-RU" sz="1800" dirty="0">
                <a:latin typeface="Golos Text" panose="020B0503020202020204" pitchFamily="34" charset="-52"/>
                <a:cs typeface="Golos Text" panose="020B0503020202020204" pitchFamily="34" charset="-52"/>
              </a:rPr>
              <a:t>Пункт</a:t>
            </a:r>
          </a:p>
          <a:p>
            <a:pPr marL="342900" indent="-342900" algn="just">
              <a:lnSpc>
                <a:spcPct val="110000"/>
              </a:lnSpc>
              <a:buAutoNum type="arabicPeriod"/>
            </a:pPr>
            <a:r>
              <a:rPr lang="ru-RU" sz="1800" dirty="0">
                <a:latin typeface="Golos Text" panose="020B0503020202020204" pitchFamily="34" charset="-52"/>
                <a:cs typeface="Golos Text" panose="020B0503020202020204" pitchFamily="34" charset="-52"/>
              </a:rPr>
              <a:t>Пункт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52" y="5327088"/>
            <a:ext cx="2898387" cy="363358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992344255"/>
              </p:ext>
            </p:extLst>
          </p:nvPr>
        </p:nvGraphicFramePr>
        <p:xfrm>
          <a:off x="6350868" y="1167553"/>
          <a:ext cx="5581651" cy="4522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1F8392B-03BA-AE1F-5AD9-150E62611E1E}"/>
              </a:ext>
            </a:extLst>
          </p:cNvPr>
          <p:cNvSpPr txBox="1">
            <a:spLocks/>
          </p:cNvSpPr>
          <p:nvPr/>
        </p:nvSpPr>
        <p:spPr>
          <a:xfrm>
            <a:off x="1308100" y="733388"/>
            <a:ext cx="3287049" cy="7921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Golos Text DemiBold" panose="020B0703020202020204" pitchFamily="34" charset="-52"/>
                <a:cs typeface="Golos Text DemiBold" panose="020B0703020202020204" pitchFamily="34" charset="-52"/>
              </a:rPr>
              <a:t>Слайд с текстом </a:t>
            </a:r>
            <a:br>
              <a:rPr lang="ru-RU" sz="2800" dirty="0">
                <a:latin typeface="Golos Text DemiBold" panose="020B0703020202020204" pitchFamily="34" charset="-52"/>
                <a:cs typeface="Golos Text DemiBold" panose="020B0703020202020204" pitchFamily="34" charset="-52"/>
              </a:rPr>
            </a:br>
            <a:r>
              <a:rPr lang="ru-RU" sz="2800" dirty="0"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и графиком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3AA9EE6-B7DC-6951-59AB-7C0FF0D2445F}"/>
              </a:ext>
            </a:extLst>
          </p:cNvPr>
          <p:cNvSpPr txBox="1">
            <a:spLocks/>
          </p:cNvSpPr>
          <p:nvPr/>
        </p:nvSpPr>
        <p:spPr>
          <a:xfrm>
            <a:off x="550863" y="733388"/>
            <a:ext cx="757237" cy="4341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1.</a:t>
            </a:r>
            <a:r>
              <a:rPr lang="ru-RU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4</a:t>
            </a:r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9" name="Номер слайда 9">
            <a:extLst>
              <a:ext uri="{FF2B5EF4-FFF2-40B4-BE49-F238E27FC236}">
                <a16:creationId xmlns:a16="http://schemas.microsoft.com/office/drawing/2014/main" xmlns="" id="{1C5A60A4-3787-C8B0-5F22-DFF5BAA33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7960" y="6308725"/>
            <a:ext cx="1293178" cy="366395"/>
          </a:xfrm>
        </p:spPr>
        <p:txBody>
          <a:bodyPr/>
          <a:lstStyle/>
          <a:p>
            <a:fld id="{9263D04A-7E89-402A-874E-77D553104BF5}" type="slidenum">
              <a:rPr lang="ru-RU" sz="2400" smtClean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5</a:t>
            </a:fld>
            <a:endParaRPr lang="ru-RU" sz="240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7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54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991232288"/>
              </p:ext>
            </p:extLst>
          </p:nvPr>
        </p:nvGraphicFramePr>
        <p:xfrm>
          <a:off x="6852210" y="1736203"/>
          <a:ext cx="4788927" cy="3958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78429898"/>
              </p:ext>
            </p:extLst>
          </p:nvPr>
        </p:nvGraphicFramePr>
        <p:xfrm>
          <a:off x="634935" y="1831895"/>
          <a:ext cx="6217276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05DA139-2311-E764-B822-827D2F23C442}"/>
              </a:ext>
            </a:extLst>
          </p:cNvPr>
          <p:cNvSpPr txBox="1">
            <a:spLocks/>
          </p:cNvSpPr>
          <p:nvPr/>
        </p:nvSpPr>
        <p:spPr>
          <a:xfrm>
            <a:off x="1308100" y="733388"/>
            <a:ext cx="3738461" cy="4266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Слайд с графиками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24463AC-C887-9BE2-9722-72B50F41A0B4}"/>
              </a:ext>
            </a:extLst>
          </p:cNvPr>
          <p:cNvSpPr txBox="1">
            <a:spLocks/>
          </p:cNvSpPr>
          <p:nvPr/>
        </p:nvSpPr>
        <p:spPr>
          <a:xfrm>
            <a:off x="550863" y="728663"/>
            <a:ext cx="757237" cy="4388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1.</a:t>
            </a:r>
            <a:r>
              <a:rPr lang="ru-RU" sz="2800" dirty="0">
                <a:solidFill>
                  <a:srgbClr val="FF7E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5</a:t>
            </a:r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2" name="Номер слайда 9">
            <a:extLst>
              <a:ext uri="{FF2B5EF4-FFF2-40B4-BE49-F238E27FC236}">
                <a16:creationId xmlns:a16="http://schemas.microsoft.com/office/drawing/2014/main" xmlns="" id="{E58FCF72-A2AF-DDD5-C412-6C966B26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7960" y="6308725"/>
            <a:ext cx="1293178" cy="366395"/>
          </a:xfrm>
        </p:spPr>
        <p:txBody>
          <a:bodyPr/>
          <a:lstStyle/>
          <a:p>
            <a:fld id="{9263D04A-7E89-402A-874E-77D553104BF5}" type="slidenum">
              <a:rPr lang="ru-RU" sz="2400" smtClean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6</a:t>
            </a:fld>
            <a:endParaRPr lang="ru-RU" sz="240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20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096728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0" y="0"/>
            <a:ext cx="1219200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>
          <a:xfrm flipH="1" flipV="1">
            <a:off x="0" y="3417425"/>
            <a:ext cx="12192000" cy="488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8D62868F-708C-61BF-F0BD-C80FAEBD8A70}"/>
              </a:ext>
            </a:extLst>
          </p:cNvPr>
          <p:cNvSpPr txBox="1">
            <a:spLocks/>
          </p:cNvSpPr>
          <p:nvPr/>
        </p:nvSpPr>
        <p:spPr>
          <a:xfrm>
            <a:off x="1352738" y="3031504"/>
            <a:ext cx="3180480" cy="3960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Слайд с видео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619D64D-16E1-B9EA-482D-8BA84888FD64}"/>
              </a:ext>
            </a:extLst>
          </p:cNvPr>
          <p:cNvSpPr txBox="1">
            <a:spLocks/>
          </p:cNvSpPr>
          <p:nvPr/>
        </p:nvSpPr>
        <p:spPr>
          <a:xfrm>
            <a:off x="550863" y="3017600"/>
            <a:ext cx="934720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1.</a:t>
            </a:r>
            <a:r>
              <a:rPr lang="ru-RU" sz="28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42235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ГГПУ обновленный фирменный стил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7E00"/>
      </a:accent1>
      <a:accent2>
        <a:srgbClr val="FF9F40"/>
      </a:accent2>
      <a:accent3>
        <a:srgbClr val="3C218C"/>
      </a:accent3>
      <a:accent4>
        <a:srgbClr val="7154C6"/>
      </a:accent4>
      <a:accent5>
        <a:srgbClr val="4D485C"/>
      </a:accent5>
      <a:accent6>
        <a:srgbClr val="847B9E"/>
      </a:accent6>
      <a:hlink>
        <a:srgbClr val="0563C1"/>
      </a:hlink>
      <a:folHlink>
        <a:srgbClr val="954F72"/>
      </a:folHlink>
    </a:clrScheme>
    <a:fontScheme name="Шрифт Голос">
      <a:majorFont>
        <a:latin typeface="Golos Text Medium"/>
        <a:ea typeface=""/>
        <a:cs typeface=""/>
      </a:majorFont>
      <a:minorFont>
        <a:latin typeface="Golos Tex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21__x0441__x044b__x043b__x043a__x0430__x0020__x0441__x0020__x0441__x0430__x0439__x0442__x0430_ xmlns="8161f2a9-1cb7-4b61-9ce6-697f382754a6">
      <Url xsi:nil="true"/>
      <Description xsi:nil="true"/>
    </_x0421__x0441__x044b__x043b__x043a__x0430__x0020__x0441__x0020__x0441__x0430__x0439__x0442__x0430_>
    <TaxCatchAll xmlns="e51e9ff7-e785-4b39-9c0d-3b5e732d8b16" xsi:nil="true"/>
    <_x0414__x0430__x0442__x0430__x0020__x043e__x043a__x043e__x043d__x0447__x0430__x043d__x0438__x044f_ xmlns="8161f2a9-1cb7-4b61-9ce6-697f382754a6" xsi:nil="true"/>
    <_x041e__x043f__x043e__x0432__x0435__x0449__x0435__x043d__x0438__x044f_ xmlns="8161f2a9-1cb7-4b61-9ce6-697f382754a6">
      <Url xsi:nil="true"/>
      <Description xsi:nil="true"/>
    </_x041e__x043f__x043e__x0432__x0435__x0449__x0435__x043d__x0438__x044f_>
    <_x0421__x0435__x0433__x043e__x0434__x043d__x044f_ xmlns="8161f2a9-1cb7-4b61-9ce6-697f382754a6">2023-09-14T12:18:48+00:00</_x0421__x0435__x0433__x043e__x0434__x043d__x044f_>
    <_x0414__x0430__x0442__x0430__x0020__x0443__x0442__x0432__x0435__x0440__x0436__x0434__x0435__x043d__x0438__x044f_ xmlns="8161f2a9-1cb7-4b61-9ce6-697f382754a6" xsi:nil="true"/>
    <_x0422__x0438__x043f__x0020__x0434__x043e__x043a__x0443__x043c__x0435__x043d__x0442__x0430_ xmlns="8161f2a9-1cb7-4b61-9ce6-697f382754a6" xsi:nil="true"/>
    <Section xmlns="8161f2a9-1cb7-4b61-9ce6-697f382754a6" xsi:nil="true"/>
    <_x041e__x0431__x0440__x0430__x0431__x043e__x0442__x043a__x0430_ xmlns="8161f2a9-1cb7-4b61-9ce6-697f382754a6">Обработано</_x041e__x0431__x0440__x0430__x0431__x043e__x0442__x043a__x0430_>
    <_x0421__x0435__x0433__x043e__x0434__x043d__x044f__x0412__x0440__x0435__x043c__x044f_ xmlns="8161f2a9-1cb7-4b61-9ce6-697f382754a6" xsi:nil="true"/>
    <_x041d__x0430__x043f__x0440__x0430__x0432__x043b__x0435__x043d__x0438__x0435__x0020__x043f__x043e__x0434__x0433__x043e__x0442__x043e__x0432__x043a__x0438_ xmlns="8161f2a9-1cb7-4b61-9ce6-697f382754a6" xsi:nil="true"/>
    <_x041f__x0440__x043e__x0444__x0438__x043b__x044c_ xmlns="8161f2a9-1cb7-4b61-9ce6-697f382754a6" xsi:nil="true"/>
    <_x041e__x0442__x0432__x0435__x0442__x0441__x0442__x0432__x0435__x043d__x043d__x044b__x0435_ xmlns="8161f2a9-1cb7-4b61-9ce6-697f382754a6">
      <UserInfo>
        <DisplayName/>
        <AccountId xsi:nil="true"/>
        <AccountType/>
      </UserInfo>
    </_x041e__x0442__x0432__x0435__x0442__x0441__x0442__x0432__x0435__x043d__x043d__x044b__x0435_>
    <_x0423__x0413__x0421__x041d_ xmlns="8161f2a9-1cb7-4b61-9ce6-697f382754a6" xsi:nil="true"/>
    <lcf76f155ced4ddcb4097134ff3c332f xmlns="8161f2a9-1cb7-4b61-9ce6-697f382754a6">
      <Terms xmlns="http://schemas.microsoft.com/office/infopath/2007/PartnerControls"/>
    </lcf76f155ced4ddcb4097134ff3c332f>
    <DisplayTemplateJSIconUrl xmlns="http://schemas.microsoft.com/sharepoint/v3">
      <Url xsi:nil="true"/>
      <Description xsi:nil="true"/>
    </DisplayTemplateJSIconUrl>
    <_x041d__x043e__x043c__x0435__x0440__x0020__x0434__x043e__x043a__x0443__x043c__x0435__x043d__x0442__x0430_ xmlns="8161f2a9-1cb7-4b61-9ce6-697f382754a6" xsi:nil="true"/>
    <_x0031_13 xmlns="8161f2a9-1cb7-4b61-9ce6-697f382754a6">2023-09-14T12:18:48+00:00</_x0031_13>
    <_x041f__x043e__x043b__x0443__x0447__x0430__x0442__x0435__x043b__x0438_ xmlns="8161f2a9-1cb7-4b61-9ce6-697f382754a6">
      <UserInfo>
        <DisplayName/>
        <AccountId xsi:nil="true"/>
        <AccountType/>
      </UserInfo>
    </_x041f__x043e__x043b__x0443__x0447__x0430__x0442__x0435__x043b__x0438_>
    <wgus xmlns="8161f2a9-1cb7-4b61-9ce6-697f382754a6">
      <UserInfo>
        <DisplayName/>
        <AccountId xsi:nil="true"/>
        <AccountType/>
      </UserInfo>
    </wgus>
    <_dlc_DocId xmlns="e51e9ff7-e785-4b39-9c0d-3b5e732d8b16">ZPAKRWMX7FHU-278843365-28215</_dlc_DocId>
    <_dlc_DocIdUrl xmlns="e51e9ff7-e785-4b39-9c0d-3b5e732d8b16">
      <Url>https://pshpu.sharepoint.com/docs/_layouts/15/DocIdRedir.aspx?ID=ZPAKRWMX7FHU-278843365-28215</Url>
      <Description>ZPAKRWMX7FHU-278843365-28215</Description>
    </_dlc_DocIdUrl>
    <SharedWithUsers xmlns="e51e9ff7-e785-4b39-9c0d-3b5e732d8b16">
      <UserInfo>
        <DisplayName>Щипицина Анастасия Александровна</DisplayName>
        <AccountId>28526</AccountId>
        <AccountType/>
      </UserInfo>
      <UserInfo>
        <DisplayName>Меркучева Вероника Валерьевна</DisplayName>
        <AccountId>27110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5E641D076AF5142896A75CD5E5C212F" ma:contentTypeVersion="44" ma:contentTypeDescription="Создание документа." ma:contentTypeScope="" ma:versionID="b84ab368cc55a61e00573ee5b586862a">
  <xsd:schema xmlns:xsd="http://www.w3.org/2001/XMLSchema" xmlns:xs="http://www.w3.org/2001/XMLSchema" xmlns:p="http://schemas.microsoft.com/office/2006/metadata/properties" xmlns:ns1="http://schemas.microsoft.com/sharepoint/v3" xmlns:ns2="e51e9ff7-e785-4b39-9c0d-3b5e732d8b16" xmlns:ns3="8161f2a9-1cb7-4b61-9ce6-697f382754a6" targetNamespace="http://schemas.microsoft.com/office/2006/metadata/properties" ma:root="true" ma:fieldsID="a7d7a8ab77389bb44ab1e0a73d0fb121" ns1:_="" ns2:_="" ns3:_="">
    <xsd:import namespace="http://schemas.microsoft.com/sharepoint/v3"/>
    <xsd:import namespace="e51e9ff7-e785-4b39-9c0d-3b5e732d8b16"/>
    <xsd:import namespace="8161f2a9-1cb7-4b61-9ce6-697f382754a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d__x043e__x043c__x0435__x0440__x0020__x0434__x043e__x043a__x0443__x043c__x0435__x043d__x0442__x0430_" minOccurs="0"/>
                <xsd:element ref="ns3:_x0414__x0430__x0442__x0430__x0020__x0443__x0442__x0432__x0435__x0440__x0436__x0434__x0435__x043d__x0438__x044f_" minOccurs="0"/>
                <xsd:element ref="ns3:_x0414__x0430__x0442__x0430__x0020__x043e__x043a__x043e__x043d__x0447__x0430__x043d__x0438__x044f_" minOccurs="0"/>
                <xsd:element ref="ns3:_x0422__x0438__x043f__x0020__x0434__x043e__x043a__x0443__x043c__x0435__x043d__x0442__x0430_" minOccurs="0"/>
                <xsd:element ref="ns1:DisplayTemplateJSIconUrl" minOccurs="0"/>
                <xsd:element ref="ns2:SharedWithUsers" minOccurs="0"/>
                <xsd:element ref="ns2:SharedWithDetails" minOccurs="0"/>
                <xsd:element ref="ns3:Section" minOccurs="0"/>
                <xsd:element ref="ns3:_x041e__x0431__x0440__x0430__x0431__x043e__x0442__x043a__x0430_" minOccurs="0"/>
                <xsd:element ref="ns3:_x041e__x0442__x0432__x0435__x0442__x0441__x0442__x0432__x0435__x043d__x043d__x044b__x0435_" minOccurs="0"/>
                <xsd:element ref="ns3:_x041f__x043e__x043b__x0443__x0447__x0430__x0442__x0435__x043b__x0438_" minOccurs="0"/>
                <xsd:element ref="ns3:_x041f__x0440__x043e__x0444__x0438__x043b__x044c_" minOccurs="0"/>
                <xsd:element ref="ns3:_x0423__x0413__x0421__x041d_" minOccurs="0"/>
                <xsd:element ref="ns3:wgus" minOccurs="0"/>
                <xsd:element ref="ns3:_x0421__x0441__x044b__x043b__x043a__x0430__x0020__x0441__x0020__x0441__x0430__x0439__x0442__x0430_" minOccurs="0"/>
                <xsd:element ref="ns3:_x041e__x043f__x043e__x0432__x0435__x0449__x0435__x043d__x0438__x044f_" minOccurs="0"/>
                <xsd:element ref="ns3:_x0421__x0435__x0433__x043e__x0434__x043d__x044f_" minOccurs="0"/>
                <xsd:element ref="ns3:_x0421__x0435__x0433__x043e__x0434__x043d__x044f__x0412__x0440__x0435__x043c__x044f_" minOccurs="0"/>
                <xsd:element ref="ns3:_x0031_13" minOccurs="0"/>
                <xsd:element ref="ns3:MediaServiceMetadata" minOccurs="0"/>
                <xsd:element ref="ns3:MediaServiceFastMetadata" minOccurs="0"/>
                <xsd:element ref="ns3:_x041d__x0430__x043f__x0440__x0430__x0432__x043b__x0435__x043d__x0438__x0435__x0020__x043f__x043e__x0434__x0433__x043e__x0442__x043e__x0432__x043a__x0438_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isplayTemplateJSIconUrl" ma:index="15" nillable="true" ma:displayName="Значок" ma:description="Значок, который будет отображаться для этого переопределения." ma:format="Image" ma:internalName="DisplayTemplateJSIcon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e9ff7-e785-4b39-9c0d-3b5e732d8b1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865fa2b6-74bf-4218-b4c7-3e84e9719ee9}" ma:internalName="TaxCatchAll" ma:showField="CatchAllData" ma:web="e51e9ff7-e785-4b39-9c0d-3b5e732d8b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1f2a9-1cb7-4b61-9ce6-697f382754a6" elementFormDefault="qualified">
    <xsd:import namespace="http://schemas.microsoft.com/office/2006/documentManagement/types"/>
    <xsd:import namespace="http://schemas.microsoft.com/office/infopath/2007/PartnerControls"/>
    <xsd:element name="_x041d__x043e__x043c__x0435__x0440__x0020__x0434__x043e__x043a__x0443__x043c__x0435__x043d__x0442__x0430_" ma:index="11" nillable="true" ma:displayName="Номер документа" ma:indexed="true" ma:internalName="_x041d__x043e__x043c__x0435__x0440__x0020__x0434__x043e__x043a__x0443__x043c__x0435__x043d__x0442__x0430_">
      <xsd:simpleType>
        <xsd:restriction base="dms:Text">
          <xsd:maxLength value="255"/>
        </xsd:restriction>
      </xsd:simpleType>
    </xsd:element>
    <xsd:element name="_x0414__x0430__x0442__x0430__x0020__x0443__x0442__x0432__x0435__x0440__x0436__x0434__x0435__x043d__x0438__x044f_" ma:index="12" nillable="true" ma:displayName="Дата утверждения" ma:format="DateOnly" ma:indexed="true" ma:internalName="_x0414__x0430__x0442__x0430__x0020__x0443__x0442__x0432__x0435__x0440__x0436__x0434__x0435__x043d__x0438__x044f_">
      <xsd:simpleType>
        <xsd:restriction base="dms:DateTime"/>
      </xsd:simpleType>
    </xsd:element>
    <xsd:element name="_x0414__x0430__x0442__x0430__x0020__x043e__x043a__x043e__x043d__x0447__x0430__x043d__x0438__x044f_" ma:index="13" nillable="true" ma:displayName="Дата окончания" ma:format="DateOnly" ma:indexed="true" ma:internalName="_x0414__x0430__x0442__x0430__x0020__x043e__x043a__x043e__x043d__x0447__x0430__x043d__x0438__x044f_">
      <xsd:simpleType>
        <xsd:restriction base="dms:DateTime"/>
      </xsd:simpleType>
    </xsd:element>
    <xsd:element name="_x0422__x0438__x043f__x0020__x0434__x043e__x043a__x0443__x043c__x0435__x043d__x0442__x0430_" ma:index="14" nillable="true" ma:displayName="Тип документа" ma:format="Dropdown" ma:internalName="_x0422__x0438__x043f__x0020__x0434__x043e__x043a__x0443__x043c__x0435__x043d__x0442__x0430_">
      <xsd:simpleType>
        <xsd:restriction base="dms:Choice">
          <xsd:enumeration value="Шаблон"/>
          <xsd:enumeration value="Нормативно-правовой документ"/>
          <xsd:enumeration value="Приказ"/>
          <xsd:enumeration value="Календарный учебный график"/>
          <xsd:enumeration value="Учебный план"/>
          <xsd:enumeration value="Нет"/>
        </xsd:restriction>
      </xsd:simpleType>
    </xsd:element>
    <xsd:element name="Section" ma:index="18" nillable="true" ma:displayName="Раздел" ma:format="Dropdown" ma:indexed="true" ma:internalName="Section">
      <xsd:simpleType>
        <xsd:union memberTypes="dms:Text">
          <xsd:simpleType>
            <xsd:restriction base="dms:Choice">
              <xsd:enumeration value="Учебная работа. Бакалавриат и магистратура"/>
              <xsd:enumeration value="Общие положения ПГГПУ"/>
              <xsd:enumeration value="Учебная работа. Аспирантура"/>
              <xsd:enumeration value="Структурные подразделения"/>
              <xsd:enumeration value="Основные документы"/>
              <xsd:enumeration value="Органы управления ПГГПУ"/>
              <xsd:enumeration value="Профсоюзные организации"/>
              <xsd:enumeration value="Библиотечное обслуживание и редакционно-издательская деятельность"/>
              <xsd:enumeration value="Шаблоны заявлений для студентов"/>
              <xsd:enumeration value="Шаблоны заявлений для сотрудников"/>
              <xsd:enumeration value="Научная работа"/>
              <xsd:enumeration value="Трудоустройство"/>
              <xsd:enumeration value="Внеучебная работа"/>
              <xsd:enumeration value="Повышение квалификации"/>
              <xsd:enumeration value="Типовые должностные инструкции"/>
              <xsd:enumeration value="Календарный учебный график"/>
              <xsd:enumeration value="Учебные планы"/>
              <xsd:enumeration value="Разное"/>
              <xsd:enumeration value="Нет"/>
              <xsd:enumeration value="Шаблоны документов на закупку и проведение мероприятий"/>
              <xsd:enumeration value="Документы по ОП ВО"/>
              <xsd:enumeration value="СМК"/>
            </xsd:restriction>
          </xsd:simpleType>
        </xsd:union>
      </xsd:simpleType>
    </xsd:element>
    <xsd:element name="_x041e__x0431__x0440__x0430__x0431__x043e__x0442__x043a__x0430_" ma:index="19" nillable="true" ma:displayName="Обработка" ma:default="Обработано" ma:format="Dropdown" ma:internalName="_x041e__x0431__x0440__x0430__x0431__x043e__x0442__x043a__x0430_">
      <xsd:simpleType>
        <xsd:restriction base="dms:Choice">
          <xsd:enumeration value="Обработано"/>
          <xsd:enumeration value="Старая версия"/>
          <xsd:enumeration value="Удалить"/>
        </xsd:restriction>
      </xsd:simpleType>
    </xsd:element>
    <xsd:element name="_x041e__x0442__x0432__x0435__x0442__x0441__x0442__x0432__x0435__x043d__x043d__x044b__x0435_" ma:index="20" nillable="true" ma:displayName="Ответственные" ma:list="UserInfo" ma:SearchPeopleOnly="false" ma:SharePointGroup="0" ma:internalName="_x041e__x0442__x0432__x0435__x0442__x0441__x0442__x0432__x0435__x043d__x043d__x044b__x0435_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41f__x043e__x043b__x0443__x0447__x0430__x0442__x0435__x043b__x0438_" ma:index="21" nillable="true" ma:displayName="Получатели" ma:list="UserInfo" ma:SearchPeopleOnly="false" ma:SharePointGroup="0" ma:internalName="_x041f__x043e__x043b__x0443__x0447__x0430__x0442__x0435__x043b__x0438_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41f__x0440__x043e__x0444__x0438__x043b__x044c_" ma:index="22" nillable="true" ma:displayName="Профиль" ma:internalName="_x041f__x0440__x043e__x0444__x0438__x043b__x044c_">
      <xsd:simpleType>
        <xsd:restriction base="dms:Text">
          <xsd:maxLength value="255"/>
        </xsd:restriction>
      </xsd:simpleType>
    </xsd:element>
    <xsd:element name="_x0423__x0413__x0421__x041d_" ma:index="23" nillable="true" ma:displayName="УГСН" ma:internalName="_x0423__x0413__x0421__x041d_">
      <xsd:simpleType>
        <xsd:restriction base="dms:Text">
          <xsd:maxLength value="255"/>
        </xsd:restriction>
      </xsd:simpleType>
    </xsd:element>
    <xsd:element name="wgus" ma:index="24" nillable="true" ma:displayName="Пользователь или группа" ma:list="UserInfo" ma:internalName="wgu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421__x0441__x044b__x043b__x043a__x0430__x0020__x0441__x0020__x0441__x0430__x0439__x0442__x0430_" ma:index="25" nillable="true" ma:displayName="Ссылка с сайта" ma:format="Hyperlink" ma:internalName="_x0421__x0441__x044b__x043b__x043a__x0430__x0020__x0441__x0020__x0441__x0430__x0439__x0442__x0430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41e__x043f__x043e__x0432__x0435__x0449__x0435__x043d__x0438__x044f_" ma:index="26" nillable="true" ma:displayName="Оповещения" ma:internalName="_x041e__x043f__x043e__x0432__x0435__x0449__x0435__x043d__x0438__x044f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421__x0435__x0433__x043e__x0434__x043d__x044f_" ma:index="27" nillable="true" ma:displayName="Сегодня" ma:default="[today]" ma:format="DateOnly" ma:internalName="_x0421__x0435__x0433__x043e__x0434__x043d__x044f_">
      <xsd:simpleType>
        <xsd:restriction base="dms:DateTime"/>
      </xsd:simpleType>
    </xsd:element>
    <xsd:element name="_x0421__x0435__x0433__x043e__x0434__x043d__x044f__x0412__x0440__x0435__x043c__x044f_" ma:index="28" nillable="true" ma:displayName="СегодняВремя" ma:format="DateOnly" ma:internalName="_x0421__x0435__x0433__x043e__x0434__x043d__x044f__x0412__x0440__x0435__x043c__x044f_">
      <xsd:simpleType>
        <xsd:restriction base="dms:DateTime"/>
      </xsd:simpleType>
    </xsd:element>
    <xsd:element name="_x0031_13" ma:index="31" nillable="true" ma:displayName="113" ma:default="[today]" ma:format="DateOnly" ma:internalName="_x0031_13">
      <xsd:simpleType>
        <xsd:restriction base="dms:DateTime"/>
      </xsd:simpleType>
    </xsd:element>
    <xsd:element name="MediaServiceMetadata" ma:index="3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_x041d__x0430__x043f__x0440__x0430__x0432__x043b__x0435__x043d__x0438__x0435__x0020__x043f__x043e__x0434__x0433__x043e__x0442__x043e__x0432__x043a__x0438_" ma:index="35" nillable="true" ma:displayName="Направление подготовки" ma:internalName="_x041d__x0430__x043f__x0440__x0430__x0432__x043b__x0435__x043d__x0438__x0435__x0020__x043f__x043e__x0434__x0433__x043e__x0442__x043e__x0432__x043a__x0438_">
      <xsd:simpleType>
        <xsd:restriction base="dms:Text">
          <xsd:maxLength value="255"/>
        </xsd:restriction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41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d64db4f2-4c23-4e6d-be94-d799daa514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4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4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4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именование документа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0CC4DC8-FDEF-478E-9F83-9CA7333B40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51AC3C-CE04-4864-92CE-83D4F358499A}">
  <ds:schemaRefs>
    <ds:schemaRef ds:uri="e51e9ff7-e785-4b39-9c0d-3b5e732d8b16"/>
    <ds:schemaRef ds:uri="http://schemas.microsoft.com/sharepoint/v3"/>
    <ds:schemaRef ds:uri="http://purl.org/dc/terms/"/>
    <ds:schemaRef ds:uri="http://schemas.microsoft.com/office/2006/documentManagement/types"/>
    <ds:schemaRef ds:uri="8161f2a9-1cb7-4b61-9ce6-697f382754a6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8AD8B1F-6F47-4F10-BC64-540A13C3E5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51e9ff7-e785-4b39-9c0d-3b5e732d8b16"/>
    <ds:schemaRef ds:uri="8161f2a9-1cb7-4b61-9ce6-697f382754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A75ABB5-E4E6-4523-9FD1-263095517D9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175</Words>
  <Application>Microsoft Office PowerPoint</Application>
  <PresentationFormat>Широкоэкранный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Golos Text</vt:lpstr>
      <vt:lpstr>Calibri</vt:lpstr>
      <vt:lpstr>Arial</vt:lpstr>
      <vt:lpstr>Golos Text DemiBold</vt:lpstr>
      <vt:lpstr>Golos Text Medium</vt:lpstr>
      <vt:lpstr>Тема Office</vt:lpstr>
      <vt:lpstr>Название презентации</vt:lpstr>
      <vt:lpstr>Текстовый 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Данил Ахметов</dc:creator>
  <cp:lastModifiedBy>Матвеев Евгений Вячеславович</cp:lastModifiedBy>
  <cp:revision>14</cp:revision>
  <dcterms:created xsi:type="dcterms:W3CDTF">2023-04-16T15:24:45Z</dcterms:created>
  <dcterms:modified xsi:type="dcterms:W3CDTF">2024-01-19T06:46:30Z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0x010100B5E641D076AF5142896A75CD5E5C212F</vt:lpwstr>
  </property>
  <property fmtid="{D5CDD505-2E9C-101B-9397-08002B2CF9AE}" pid="3" name="_dlc_DocIdItemGuid">
    <vt:lpwstr>25a8402c-2ea7-4193-8567-834d5f1798a3</vt:lpwstr>
  </property>
  <property fmtid="{D5CDD505-2E9C-101B-9397-08002B2CF9AE}" pid="4" name="MediaServiceImageTags">
    <vt:lpwstr/>
  </property>
</Properties>
</file>